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585" r:id="rId3"/>
    <p:sldId id="586" r:id="rId4"/>
    <p:sldId id="587" r:id="rId5"/>
    <p:sldId id="584" r:id="rId6"/>
    <p:sldId id="588" r:id="rId7"/>
    <p:sldId id="589" r:id="rId8"/>
    <p:sldId id="590" r:id="rId9"/>
    <p:sldId id="555" r:id="rId10"/>
    <p:sldId id="591" r:id="rId11"/>
    <p:sldId id="595" r:id="rId12"/>
    <p:sldId id="596" r:id="rId13"/>
    <p:sldId id="597" r:id="rId14"/>
    <p:sldId id="602" r:id="rId15"/>
    <p:sldId id="604" r:id="rId16"/>
    <p:sldId id="599" r:id="rId17"/>
    <p:sldId id="600" r:id="rId18"/>
    <p:sldId id="601" r:id="rId19"/>
    <p:sldId id="592" r:id="rId20"/>
    <p:sldId id="598" r:id="rId21"/>
    <p:sldId id="593" r:id="rId22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2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195" autoAdjust="0"/>
    <p:restoredTop sz="94604" autoAdjust="0"/>
  </p:normalViewPr>
  <p:slideViewPr>
    <p:cSldViewPr snapToGrid="0" snapToObjects="1">
      <p:cViewPr>
        <p:scale>
          <a:sx n="109" d="100"/>
          <a:sy n="109" d="100"/>
        </p:scale>
        <p:origin x="-159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40DF5-0A98-443D-B9AA-16B66A558C4E}" type="datetimeFigureOut">
              <a:rPr lang="nl-NL" smtClean="0"/>
              <a:t>10-7-2018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444D8-F048-4122-B4F5-C4FCA5189DA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829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16565-48CE-4AB7-B052-C86CD99A89BE}" type="datetimeFigureOut">
              <a:rPr lang="nl-NL" smtClean="0"/>
              <a:t>10-7-2018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2B5E2-FD84-4C4F-9344-969509469683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7616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165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165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165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16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2B5E2-FD84-4C4F-9344-969509469683}" type="slidenum">
              <a:rPr lang="nl-NL" smtClean="0"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710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2B5E2-FD84-4C4F-9344-969509469683}" type="slidenum">
              <a:rPr lang="nl-NL" smtClean="0"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710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8433767-08E7-450A-9E9D-40715B1D2BAB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5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8433767-08E7-450A-9E9D-40715B1D2BAB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5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8433767-08E7-450A-9E9D-40715B1D2BAB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5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8433767-08E7-450A-9E9D-40715B1D2BAB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5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8433767-08E7-450A-9E9D-40715B1D2BAB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5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8433767-08E7-450A-9E9D-40715B1D2BAB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5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8433767-08E7-450A-9E9D-40715B1D2BAB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5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8433767-08E7-450A-9E9D-40715B1D2BAB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Hogan Lovells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5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2B5E2-FD84-4C4F-9344-969509469683}" type="slidenum">
              <a:rPr lang="nl-NL" smtClean="0"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710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56DFF8-6C51-4AFB-8D1C-A789599A63B8}" type="datetime1">
              <a:rPr lang="nl-NL" smtClean="0"/>
              <a:t>10-7-2018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Cursus Campen Liem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500E-A2DC-4127-B436-610360429845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3521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3251200"/>
            <a:ext cx="9144000" cy="360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32200"/>
            <a:ext cx="7772400" cy="1470025"/>
          </a:xfr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08600"/>
            <a:ext cx="6400800" cy="1062224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400" b="1">
                <a:solidFill>
                  <a:srgbClr val="C2202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NL" noProof="0"/>
          </a:p>
        </p:txBody>
      </p:sp>
      <p:pic>
        <p:nvPicPr>
          <p:cNvPr id="8" name="Picture 7" descr="logo_bi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5298" y="1015475"/>
            <a:ext cx="3073404" cy="157480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9144000" cy="215900"/>
          </a:xfrm>
          <a:prstGeom prst="rect">
            <a:avLst/>
          </a:prstGeom>
          <a:solidFill>
            <a:srgbClr val="C220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990600"/>
            <a:ext cx="9144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2806"/>
            <a:ext cx="8229600" cy="1143000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3600" b="1" i="0">
                <a:solidFill>
                  <a:srgbClr val="C22026"/>
                </a:solidFill>
              </a:defRPr>
            </a:lvl1pPr>
          </a:lstStyle>
          <a:p>
            <a:r>
              <a:rPr lang="nl-NL" noProof="0" smtClean="0"/>
              <a:t>Klik om de stijl te bewerken</a:t>
            </a:r>
            <a:endParaRPr lang="nl-NL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5806"/>
            <a:ext cx="8229600" cy="3910357"/>
          </a:xfrm>
        </p:spPr>
        <p:txBody>
          <a:bodyPr lIns="0" tIns="0" rIns="0" bIns="0">
            <a:normAutofit/>
          </a:bodyPr>
          <a:lstStyle>
            <a:lvl1pPr marL="271463" indent="-271463">
              <a:buClr>
                <a:srgbClr val="C22026"/>
              </a:buClr>
              <a:buFont typeface="Wingdings" charset="2"/>
              <a:buChar char="§"/>
              <a:defRPr sz="2400" baseline="0"/>
            </a:lvl1pPr>
            <a:lvl2pPr marL="533400" indent="-261938">
              <a:buClr>
                <a:srgbClr val="C22026"/>
              </a:buClr>
              <a:buFont typeface="Wingdings" charset="2"/>
              <a:buChar char="§"/>
              <a:defRPr sz="2400" baseline="0"/>
            </a:lvl2pPr>
            <a:lvl3pPr marL="804863" indent="-271463">
              <a:buClr>
                <a:srgbClr val="C22026"/>
              </a:buClr>
              <a:buFont typeface="Wingdings" charset="2"/>
              <a:buChar char="§"/>
              <a:defRPr sz="2400" baseline="0"/>
            </a:lvl3pPr>
            <a:lvl4pPr marL="1077913" indent="-273050">
              <a:buClr>
                <a:srgbClr val="C22026"/>
              </a:buClr>
              <a:buFont typeface="Wingdings" charset="2"/>
              <a:buChar char="§"/>
              <a:defRPr sz="2400" baseline="0"/>
            </a:lvl4pPr>
            <a:lvl5pPr marL="1349375" indent="-271463">
              <a:buClr>
                <a:srgbClr val="C22026"/>
              </a:buClr>
              <a:buFont typeface="Wingdings" charset="2"/>
              <a:buChar char="§"/>
              <a:defRPr sz="2400" baseline="0"/>
            </a:lvl5pPr>
          </a:lstStyle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562600" cy="365125"/>
          </a:xfrm>
        </p:spPr>
        <p:txBody>
          <a:bodyPr lIns="0" tIns="0" rIns="0" bIns="0" anchor="ctr" anchorCtr="0"/>
          <a:lstStyle>
            <a:lvl1pPr algn="l">
              <a:defRPr/>
            </a:lvl1pPr>
          </a:lstStyle>
          <a:p>
            <a:endParaRPr lang="nl-N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E45BB751-80D0-6247-BA02-60582747485A}" type="slidenum">
              <a:rPr lang="nl-NL" noProof="0" smtClean="0"/>
              <a:pPr/>
              <a:t>‹nr.›</a:t>
            </a:fld>
            <a:endParaRPr lang="nl-NL" noProof="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15900"/>
          </a:xfrm>
          <a:prstGeom prst="rect">
            <a:avLst/>
          </a:prstGeom>
          <a:solidFill>
            <a:srgbClr val="C220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9" name="Picture 8" descr="logo_bi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78700" y="263341"/>
            <a:ext cx="1295400" cy="66375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BB751-80D0-6247-BA02-60582747485A}" type="slidenum">
              <a:rPr lang="nl-NL" noProof="0" smtClean="0"/>
              <a:pPr/>
              <a:t>‹nr.›</a:t>
            </a:fld>
            <a:endParaRPr lang="nl-NL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Intellectuele eigendom en 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ededinging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Netlaw – 5 juli 2018</a:t>
            </a:r>
          </a:p>
          <a:p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Martijn van de Hel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Verhouding IE en mededingingsrecht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artelverbod en selectieve distributie (luxe)product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Coty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-arrest en marktplaatsverbod 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Mogelijkheid verbod prijsvergelijkingssites?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Commissie onderzoek (merk)licenties en territoriale beperkingen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Auteursrechten en misbruik van machtspositie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Varia - 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uitspraken </a:t>
            </a: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IE en mededinging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Nieuwe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Geoblocking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Verordening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Prioriteiten ACM 2018-2019</a:t>
            </a:r>
          </a:p>
          <a:p>
            <a:pPr marL="266700" indent="-266700">
              <a:lnSpc>
                <a:spcPts val="3000"/>
              </a:lnSpc>
              <a:buFontTx/>
              <a:buAutoNum type="arabicPeriod"/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3000"/>
              </a:lnSpc>
              <a:buNone/>
            </a:pPr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6397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Verhouding IE en Mededingingsrecht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IE belangrijke relatie met Europees en Mededingingsrecht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Vrij verkeer bepalingen (artikel 34/36 VWEU)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Mededingingsbepalingen (artikel 101/102 VWEU)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Doelstellingen liggen in elkaars verlengde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Technologische innovatie stimuleren/beschermen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Economische efficiëntie 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 welvaart bevorderen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Verschillende (botsende) methoden om dit te realiseren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Bescherming rechtszekerheid vs. stimuleren marktdynamiek </a:t>
            </a:r>
          </a:p>
          <a:p>
            <a:pPr lvl="1">
              <a:lnSpc>
                <a:spcPts val="3000"/>
              </a:lnSpc>
            </a:pPr>
            <a:endParaRPr lang="nl-NL" alt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1600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3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9435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Voorbeelden verleden </a:t>
            </a:r>
            <a:endParaRPr lang="nl-NL" alt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Consten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Grundig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(1966) - (absolute) gebiedsbescherming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Renault en Volvo/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Veng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(1988) - leveringsweigering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Magill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(1995) - leveringsweigering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IMS Health (2004) - leveringsweigering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Microsoft (2007) - leveringsweigering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Rambus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(2010) - patent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ambush</a:t>
            </a: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Astra </a:t>
            </a:r>
            <a:r>
              <a:rPr lang="nl-NL" altLang="nl-NL" sz="1800" dirty="0" err="1">
                <a:latin typeface="Arial" panose="020B0604020202020204" pitchFamily="34" charset="0"/>
                <a:cs typeface="Arial" panose="020B0604020202020204" pitchFamily="34" charset="0"/>
              </a:rPr>
              <a:t>Zeneca</a:t>
            </a:r>
            <a:r>
              <a:rPr lang="nl-NL" altLang="nl-NL" sz="1800" dirty="0">
                <a:latin typeface="Arial" panose="020B0604020202020204" pitchFamily="34" charset="0"/>
                <a:cs typeface="Arial" panose="020B0604020202020204" pitchFamily="34" charset="0"/>
              </a:rPr>
              <a:t> (2012) - misbruik procedures </a:t>
            </a: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Patent </a:t>
            </a:r>
            <a:r>
              <a:rPr lang="nl-NL" altLang="nl-NL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Settlement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Cases (2013-2014) - vertragingstactiek 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MEO (2018) - discriminatie </a:t>
            </a:r>
            <a:endParaRPr lang="nl-NL" alt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</a:pPr>
            <a:endParaRPr lang="nl-NL" alt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endParaRPr lang="nl-NL" altLang="nl-NL" sz="1600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4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3144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artelverbod en selectieve distributie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Prijsconcurrentie niet enige vorm mededinging waaraan voorrang moet worden verleend (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HvJ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25 oktober 1977 Metro)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Instandhouding handel kwalitatief/technisch ontwikkelde producten kan beperking rechtvaardigen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Selectieve distributiestelsels met zuive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kwalitatieve criteria vallen buiten kartelverbod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Andere selectieve distributiestelsels moeten worden getoetst aan Groepsvrijstelling verticale overeenkomsten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Marktaandeel &lt;30%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Geen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hardcore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afspraken (o.a. geen beperking klantenkring en actieve/passieve verkoop waaronder internetverkoop)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Kwaliteitsnormen website toegestaan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(waaronder eisen of verbod  marktplatforms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volgens Commissie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Richtsnoeren) </a:t>
            </a:r>
          </a:p>
          <a:p>
            <a:pPr marL="290513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5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1091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Coty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achtergrond procedure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selectieve distributeurs via internet te verkopen heeft doel concurrentie te beperken en is verboden tenzij objectief gerechtvaardigd (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HvJ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13 oktober 2011 Pierre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Fabre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Pierre-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Fabre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arrest op uiteenlopende wijze uitgelegd: onduidelijk welke andere beperkingen in kader selectieve distributie gerechtvaardigd kunnen zijn</a:t>
            </a:r>
          </a:p>
          <a:p>
            <a:pPr marL="290513" indent="-285750" eaLnBrk="0" hangingPunct="0"/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Bundeskartellamt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voorstander verruiming verkoop via marktplaatsen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Bijv. afdwingen toezeggingen van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Sennheiser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en Adidas </a:t>
            </a:r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Duitse rechtspraak verdeeld over marktplaatsverbod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Commissie benadrukt in sectoronderzoek e-commerce marktplaatsverbod geen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hardcore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beperking (ACM en EZ op zelfde lijn)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AG-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Wahl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Coty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eens met Commissie: geoorloofd voor bescherming luxe imago en geen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hardcore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beperking 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Vergelijkbaar Rb. Amsterdam 4 oktober 2017 Nike/Action Sport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6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3828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Coty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antwoord </a:t>
            </a: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HvJ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Selectieve distributie niet in strijd kartelverbod mits objectieve, kwalitatieve, proportionele en niet-discriminerende criteria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Selectieve distributie kan noodzakelijk zijn bij luxeproducten voor bescherming imago en kwaliteit product (verwijzing naar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HvJ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23 april 2009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Copad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Pierre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Fabre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-arrest niet relevant (specifieke context / geen wijziging)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Marktplaatsverbod bij selectieve distributie luxeproducten verenigbaar met kartelverbod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Waarborg verkoop via erkende distributeurs + afdwingbaarheid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Geen absoluut verbod internetverkoop</a:t>
            </a:r>
          </a:p>
          <a:p>
            <a:pPr marL="290513" indent="-285750" eaLnBrk="0" hangingPunct="0"/>
            <a:r>
              <a:rPr lang="nl-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Marktplaatsverbod geen </a:t>
            </a:r>
            <a:r>
              <a:rPr lang="nl-NL" sz="1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hardcore</a:t>
            </a:r>
            <a:r>
              <a:rPr lang="nl-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beperking van klantenkring en passieve verkoop in zin Groepsvrijstelling!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7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05403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Coty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gevolgen praktijk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Strikte lezing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Bka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Leverancier luxeproducten mag selectieve distributeurs verbieden via marktplaatsen te verkopen</a:t>
            </a:r>
          </a:p>
          <a:p>
            <a:pPr marL="561976" lvl="2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Luxeproduct beperkt uitleggen (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zie NL Nike-zaak </a:t>
            </a:r>
            <a:r>
              <a:rPr lang="nl-NL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vs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DE </a:t>
            </a:r>
            <a:r>
              <a:rPr lang="nl-NL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Asics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-zaak 12 december 2017)</a:t>
            </a:r>
          </a:p>
          <a:p>
            <a:pPr marL="290513" indent="-285750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Brede lezing Commissie: toepassing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ruimer dan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selectieve distributie en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luxeproducten (vraag luxeproduct niet zo relevant)</a:t>
            </a:r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552450" lvl="1" indent="-285750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Ook bij open distributie of niet-luxeproducten kan marktplaatsverbod gerechtvaardigd zijn (afdwingbaarheid kwaliteitseisen) </a:t>
            </a:r>
          </a:p>
          <a:p>
            <a:pPr marL="552450" lvl="1" indent="-285750" eaLnBrk="0" hangingPunct="0"/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Marktplaatsverbod is geen </a:t>
            </a:r>
            <a:r>
              <a:rPr lang="nl-NL" sz="1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 </a:t>
            </a:r>
            <a:r>
              <a:rPr lang="nl-NL" sz="1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core</a:t>
            </a:r>
            <a:r>
              <a:rPr lang="nl-NL" sz="1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beperking dus &lt;30% vrijgesteld van kartelverbod ongeacht of luxeproduct en/of selectieve distributie betreft  </a:t>
            </a:r>
          </a:p>
          <a:p>
            <a:pPr marL="290513" indent="-285750" eaLnBrk="0" hangingPunct="0"/>
            <a:r>
              <a:rPr lang="nl-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Conclusie: ruimte breed marktplaatsverbod, voorzichtigheid in DE blijft geboden totdat </a:t>
            </a:r>
            <a:r>
              <a:rPr lang="nl-NL" sz="1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Bka</a:t>
            </a:r>
            <a:r>
              <a:rPr lang="nl-NL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en Duitse rechters “om” gaan</a:t>
            </a:r>
          </a:p>
          <a:p>
            <a:pPr marL="552450" lvl="1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8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2852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Verbod prijsvergelijkingssites?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Kan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Coty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-arrest ook worden toegepast op prijsvergelijkingssites?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Kan verbod gerechtvaardigd zijn vanwege afdwingbaarheid kwaliteitseisen?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 verbod (ook) geen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hard </a:t>
            </a:r>
            <a:r>
              <a:rPr lang="nl-NL" sz="18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core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beperking?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Nee, volgens DE rechter in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Asics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-zaak verbod prijsvergelijkingssites tot doel concurrentie te beperken en dus verboden</a:t>
            </a:r>
          </a:p>
          <a:p>
            <a:pPr marL="266700" lvl="1" indent="0" eaLnBrk="0" hangingPunct="0">
              <a:buNone/>
            </a:pP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Commissie heeft nog geen officieel standpunt ingenomen of verbod prijsvergelijkingssites in strijd kartelverbod is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Verschil tussen marktplaatsen (verkoopkanaal) en prijsvergelijkingssites (vergelijking) 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Prijsvergelijkingssites belangrijk voor transparantie en prijsconcurrentie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kan in strijd met kartelverbod zijn (wel toegestaan kwaliteitseisen te stellen, o.a. advertenties en promoties product)</a:t>
            </a: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87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Onderzoek licenties en beperkingen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 vervolg e-commerce rapport is Commissie onderzoeken </a:t>
            </a:r>
            <a:r>
              <a:rPr lang="nl-NL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gestart naar distributiebeleid 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elektronische producten, videospellen en hotelaanbieders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Vermoeden  prijs- en verkoopbeperkingen (o.a.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geoblocking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 </a:t>
            </a:r>
          </a:p>
          <a:p>
            <a:pPr marL="290513" indent="-285750" eaLnBrk="0" hangingPunct="0"/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Commissie is onderzoeken gestart naar licentie- en distributiebeleid Nike,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Sanrio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en Universal Studio’s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Vermoeden van territoriale en online beperking merchandise licentie</a:t>
            </a:r>
          </a:p>
          <a:p>
            <a:pPr marL="290513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Artikel 101 VWEU verbiedt territoriale beperking, tenzij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Exclusieve licentie en/of exclusief gebied (verbod actieve verkoop toegestaan)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Internetverkoop moet licentiegever altijd toestaan </a:t>
            </a:r>
          </a:p>
          <a:p>
            <a:pPr marL="4763" indent="0" eaLnBrk="0" hangingPunct="0">
              <a:buNone/>
            </a:pPr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763" indent="0" eaLnBrk="0" hangingPunct="0">
              <a:buNone/>
            </a:pP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PM: Commissie ook zorgen over beperkingen gebruik merk voor online marketing en zoekmachines  </a:t>
            </a:r>
            <a:endParaRPr lang="nl-NL" altLang="nl-NL" sz="1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1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Videma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 excessieve tarieven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Uitspraak Rb</a:t>
            </a:r>
            <a:r>
              <a:rPr lang="nl-NL" altLang="nl-NL" sz="1900" dirty="0">
                <a:latin typeface="Arial" panose="020B0604020202020204" pitchFamily="34" charset="0"/>
                <a:cs typeface="Arial" panose="020B0604020202020204" pitchFamily="34" charset="0"/>
              </a:rPr>
              <a:t>. Rotterdam 21 februari 2018 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(2018:1037)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NVZ en </a:t>
            </a: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Videma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over tarieven doorgifte NL </a:t>
            </a: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TV-programma’s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Wettelijk verplichte Geschillencommissie Auteursrechten vond tarieven niet billijk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Videma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maakt misbruik machtspositie door excessief all-in tarief te hanteren volgens rechtbank</a:t>
            </a:r>
            <a:endParaRPr lang="nl-NL" altLang="nl-NL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Vraag is niet billijk hetzelfde als excessief?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Zie ook rapport NMa 2007 </a:t>
            </a: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CBO’s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11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6491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Funda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machtspositie geen misbruik 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900" dirty="0">
                <a:latin typeface="Arial" panose="020B0604020202020204" pitchFamily="34" charset="0"/>
                <a:cs typeface="Arial" panose="020B0604020202020204" pitchFamily="34" charset="0"/>
              </a:rPr>
              <a:t>Uitspraak 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Rb. Amsterdam </a:t>
            </a:r>
            <a:r>
              <a:rPr lang="nl-NL" altLang="nl-NL" sz="1900" dirty="0">
                <a:latin typeface="Arial" panose="020B0604020202020204" pitchFamily="34" charset="0"/>
                <a:cs typeface="Arial" panose="020B0604020202020204" pitchFamily="34" charset="0"/>
              </a:rPr>
              <a:t>21 maart 2018 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(2018:1654)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tussen VBO Makelaar en </a:t>
            </a: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Funda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over ongelijke voorwaarden voor makelaars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Volgens deskundigenbericht heeft </a:t>
            </a: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Funda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machtspositie op markt voor huizensites 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Volgens rechtbank geen sprake van misbruik van machtspositie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Discriminatie is op zichzelf niet verboden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Pas misbruik als concurrentiepositie ander aantast - niet gebleken</a:t>
            </a:r>
          </a:p>
          <a:p>
            <a:pPr marL="266700" lvl="1" indent="-266700">
              <a:lnSpc>
                <a:spcPts val="3000"/>
              </a:lnSpc>
            </a:pPr>
            <a:endParaRPr lang="nl-NL" altLang="nl-NL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lnSpc>
                <a:spcPts val="3000"/>
              </a:lnSpc>
            </a:pPr>
            <a:endParaRPr lang="nl-NL" altLang="nl-NL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12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35874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MEO: verboden discriminatie bij nadeel 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Uitspraak Hof van Justitie 19 april 2018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Portugese CBO (GDA) en gebruiker (MEO/Portugal Telecom) over vermeende discriminerende tarieven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Geen actie mededingingsautoriteit / wel prejudiciële vraag rechter wanneer discriminerend tarief een concurrentienadeel oplevert en misbruik vormt </a:t>
            </a:r>
          </a:p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Hof: van concurrentienadeel is sprake indien gedraging de concurrentie tussen ondernemingen merkbaar kan verstoren. Geen bewijs daadwerkelijke kwantificeerbare verstoring vereist.</a:t>
            </a:r>
          </a:p>
          <a:p>
            <a:pPr marL="266700" lvl="1" indent="-266700">
              <a:lnSpc>
                <a:spcPts val="3000"/>
              </a:lnSpc>
            </a:pPr>
            <a:endParaRPr lang="nl-NL" altLang="nl-NL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13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7892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Huawei/ZTE: SEP en misbruik  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Uitspraak Hof van Justitie 16 juli 2015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tussen Huawei als houder essentiële octrooi en ZTE na mislukte onderhandeling en na start inbreukverbod  </a:t>
            </a:r>
          </a:p>
          <a:p>
            <a:pPr marL="811213" lvl="3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Prejudiciële vraag Duitse rechter wanneer dominante onderneming die houder is van SEP door instellen inbreukverbod misbruik maakt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Geen sprake van misbruik indien:</a:t>
            </a:r>
          </a:p>
          <a:p>
            <a:pPr marL="1001713" lvl="3" indent="-457200">
              <a:lnSpc>
                <a:spcPts val="3000"/>
              </a:lnSpc>
              <a:buFont typeface="+mj-lt"/>
              <a:buAutoNum type="arabicPeriod"/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In kennisstelling inbreuk</a:t>
            </a:r>
          </a:p>
          <a:p>
            <a:pPr marL="1001713" lvl="3" indent="-457200">
              <a:lnSpc>
                <a:spcPts val="3000"/>
              </a:lnSpc>
              <a:buFont typeface="+mj-lt"/>
              <a:buAutoNum type="arabicPeriod"/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Schriftelijk FRAND-licentieaanbod (bij interesse)</a:t>
            </a:r>
          </a:p>
          <a:p>
            <a:pPr marL="1001713" lvl="3" indent="-457200">
              <a:lnSpc>
                <a:spcPts val="3000"/>
              </a:lnSpc>
              <a:buFont typeface="+mj-lt"/>
              <a:buAutoNum type="arabicPeriod"/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Inbreukmaker geen gevolg geeft of geen tegenaanbod doet  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14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84947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Archos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/Philips: FRAND licentievoorstel  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Vonnis rechtbank Den Haag 8 februari 2017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tussen </a:t>
            </a: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Archos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(leverancier smartphones) en Philips houder SEP (3G en 4G) over vraag wanneer een licentievoorstel FRAND is 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Archos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er niet in geslaagd te bewijzen dat aanbod Philips niet FRAND was en dat haar tegenaanbod dat wel was</a:t>
            </a:r>
          </a:p>
          <a:p>
            <a:pPr marL="811213" lvl="3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Discussie in literatuur of bewijslast op grond van Huawei/ZTE wel op gebruiker rust (vermoedelijk wel gelet op standaard bewijslast inbreuk mededingingsrecht)</a:t>
            </a:r>
          </a:p>
          <a:p>
            <a:pPr marL="811213" lvl="3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Wanneer is een aanbod FRAND (diverse methoden)?  </a:t>
            </a:r>
          </a:p>
          <a:p>
            <a:pPr marL="538163" lvl="2" indent="-266700">
              <a:lnSpc>
                <a:spcPts val="3000"/>
              </a:lnSpc>
            </a:pPr>
            <a:endParaRPr lang="nl-NL" altLang="nl-NL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15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53499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Continental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Bakeries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 weigering licentie 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Vonnis Rb. Gelderland 19 december 2016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tussen octrooihouder (inkeping beschuit) en </a:t>
            </a: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Continental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Bakeries</a:t>
            </a: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over weigering licentie te verlenen </a:t>
            </a:r>
          </a:p>
          <a:p>
            <a:pPr marL="811213" lvl="3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Octrooihouder had wel (niet exclusieve) licentie aan concurrent Bolletje en Van der Meulen gegeven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Onvoldoende aannemelijk dat markt bestaat voor rolbeschuit met inkeping  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Octrooihouder heeft het uitsluitend recht, ook bij verstrekken van exclusieve licenties. Slechts in uitzonderingsgevallen strijd met mededingingsrecht. Inkeping niet essentieel om op (bredere) markt actief te zien.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16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19397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CZAV: strijd verticale prijsbinding  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Vonnis Rb. Noord-Holland 24 februari 2016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tussen coöperatie granen/zaden en leverancier zaden over stopzetten belevering (duurovereenkomst onbepaalde tijd)  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Vraag of opzegging in strijd met kartelverbod was vanwege verticale prijsbinding (discussie over prijsbeleid afnemer)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Aannemelijk dat ergernis CZAV niet houden aan adviesprijzen reden voor opzegging (ook vanwege uitdrukkelijke ontkenning in brief). Mogelijk mededingingsrechtelijk ontoelaatbaar. 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17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46473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Franchise: strijd verticale prijsbinding  </a:t>
            </a:r>
            <a:endParaRPr lang="nl-NL" alt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66700" lvl="1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Hof Den Bosch 5 juni 2018 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Geschil tussen franchisegever en aantal franchisenemer over gebondenheid aan franchiseovereenkomsten  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O.a. verplichting centraal vastgestelde prijs te hanteren in huishoudelijk reglement franchiseformule 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Strekkingsbeperking &gt; merkbaar &gt; inbreuk kartelverbod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Niet voldaan aan bagatelbepaling</a:t>
            </a:r>
          </a:p>
          <a:p>
            <a:pPr marL="538163" lvl="2" indent="-266700">
              <a:lnSpc>
                <a:spcPts val="3000"/>
              </a:lnSpc>
            </a:pPr>
            <a:r>
              <a:rPr lang="nl-NL" altLang="nl-NL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Franchiseovereenkomsten niet in geheel nietig (geen onverbrekelijk verband)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18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3259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Nieuwe </a:t>
            </a:r>
            <a:r>
              <a:rPr lang="nl-NL" altLang="nl-N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Geoblocking</a:t>
            </a:r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Verordening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 december 2018 Verordening (EU) 2018/302 in werking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Onderdeel 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Digital Single Market</a:t>
            </a: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-strategie Commissie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Aanvulling op Dienstenrichtlijn (gebrek aan toezicht)</a:t>
            </a:r>
          </a:p>
          <a:p>
            <a:pPr marL="552450" lvl="1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Aanvulling op mededingingsrecht (bij eenzijdig gedrag)</a:t>
            </a:r>
          </a:p>
          <a:p>
            <a:pPr marL="290513" indent="-285750" eaLnBrk="0" hangingPunct="0"/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Drietal verbodsbepalingen:</a:t>
            </a:r>
          </a:p>
          <a:p>
            <a:pPr marL="609600" lvl="1" indent="-342900" eaLnBrk="0" hangingPunct="0">
              <a:buFont typeface="+mj-lt"/>
              <a:buAutoNum type="arabicPeriod"/>
            </a:pP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</a:t>
            </a:r>
            <a:r>
              <a:rPr lang="nl-NL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geoblocking</a:t>
            </a:r>
            <a:endParaRPr lang="nl-NL" sz="1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609600" lvl="1" indent="-342900" eaLnBrk="0" hangingPunct="0">
              <a:buFont typeface="+mj-lt"/>
              <a:buAutoNum type="arabicPeriod"/>
            </a:pP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hanteren verschillende algemene voorwaarden</a:t>
            </a:r>
          </a:p>
          <a:p>
            <a:pPr marL="609600" lvl="1" indent="-342900" eaLnBrk="0" hangingPunct="0">
              <a:buFont typeface="+mj-lt"/>
              <a:buAutoNum type="arabicPeriod"/>
            </a:pPr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Verbod hanteren verschillende betalingsvoorwaarden </a:t>
            </a:r>
          </a:p>
          <a:p>
            <a:pPr marL="290513" indent="-285750" eaLnBrk="0" hangingPunct="0"/>
            <a:endParaRPr lang="nl-NL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Uitgezonderd: o.a. auteursrechtelijk beschermde diensten (voorlopig)</a:t>
            </a:r>
          </a:p>
          <a:p>
            <a:pPr marL="290513" indent="-285750" eaLnBrk="0" hangingPunct="0"/>
            <a:r>
              <a:rPr lang="nl-NL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ACM naar voren geschoven als handhavende autoriteit - </a:t>
            </a:r>
            <a:r>
              <a:rPr lang="nl-NL" sz="18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18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18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continued</a:t>
            </a:r>
            <a:r>
              <a:rPr lang="nl-NL" sz="18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!</a:t>
            </a:r>
            <a:endParaRPr lang="nl-NL" sz="18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Prioriteiten ACM 2018 – 2019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0513" indent="-285750" eaLnBrk="0" hangingPunct="0"/>
            <a:r>
              <a:rPr lang="nl-NL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Digitale economie</a:t>
            </a:r>
          </a:p>
          <a:p>
            <a:pPr marL="552450" lvl="1" indent="-285750" eaLnBrk="0" hangingPunct="0"/>
            <a:r>
              <a:rPr lang="nl-NL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Technologische ontwikkelingen veranderen dynamiek concurrentie</a:t>
            </a:r>
          </a:p>
          <a:p>
            <a:pPr marL="552450" lvl="1" indent="-285750" eaLnBrk="0" hangingPunct="0"/>
            <a:r>
              <a:rPr lang="nl-NL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Taskforce digitaal (regeerakkoord)</a:t>
            </a:r>
          </a:p>
          <a:p>
            <a:pPr marL="552450" lvl="1" indent="-285750" eaLnBrk="0" hangingPunct="0"/>
            <a:r>
              <a:rPr lang="nl-NL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Tevens prioriteit van Europese Commissie (</a:t>
            </a:r>
            <a:r>
              <a:rPr lang="nl-NL" sz="1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geoblocking</a:t>
            </a:r>
            <a:r>
              <a:rPr lang="nl-NL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4763" indent="0" eaLnBrk="0" hangingPunct="0">
              <a:buNone/>
            </a:pPr>
            <a:endParaRPr lang="nl-NL" sz="19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Prijzen geneesmiddelen</a:t>
            </a:r>
          </a:p>
          <a:p>
            <a:pPr marL="290513" indent="-285750" eaLnBrk="0" hangingPunct="0"/>
            <a:endParaRPr lang="nl-NL" sz="1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90513" indent="-285750" eaLnBrk="0" hangingPunct="0"/>
            <a:r>
              <a:rPr lang="nl-NL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ACM </a:t>
            </a:r>
            <a:r>
              <a:rPr lang="nl-NL" sz="19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Working</a:t>
            </a:r>
            <a:r>
              <a:rPr lang="nl-NL" sz="1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Paper: mededingingsrecht ook van toepassing op medicijnen onder patent </a:t>
            </a:r>
          </a:p>
          <a:p>
            <a:pPr marL="290513" indent="-285750" eaLnBrk="0" hangingPunct="0"/>
            <a:endParaRPr lang="nl-NL" sz="2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20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75714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898525"/>
            <a:ext cx="8229600" cy="1079500"/>
          </a:xfrm>
        </p:spPr>
        <p:txBody>
          <a:bodyPr>
            <a:normAutofit/>
          </a:bodyPr>
          <a:lstStyle/>
          <a:p>
            <a:pPr algn="ctr"/>
            <a:r>
              <a:rPr lang="nl-NL" altLang="nl-NL" sz="3200" dirty="0">
                <a:latin typeface="Arial" panose="020B0604020202020204" pitchFamily="34" charset="0"/>
                <a:cs typeface="Arial" panose="020B0604020202020204" pitchFamily="34" charset="0"/>
              </a:rPr>
              <a:t>Vragen?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774" y="1802712"/>
            <a:ext cx="8124825" cy="1845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altLang="nl-NL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martijn.vandehel@maverick-law.com</a:t>
            </a:r>
            <a:r>
              <a:rPr lang="nl-NL" sz="1800" dirty="0" smtClean="0"/>
              <a:t> </a:t>
            </a: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nl-NL" alt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nl-NL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6 21 21 08 53 </a:t>
            </a:r>
          </a:p>
          <a:p>
            <a:pPr marL="0" indent="0" algn="ctr">
              <a:buNone/>
            </a:pPr>
            <a:r>
              <a:rPr lang="nl-NL" altLang="nl-NL" dirty="0" smtClean="0"/>
              <a:t>							</a:t>
            </a:r>
          </a:p>
          <a:p>
            <a:pPr marL="0" indent="0" algn="ctr">
              <a:buNone/>
            </a:pPr>
            <a:r>
              <a:rPr lang="nl-NL" altLang="nl-NL" dirty="0" smtClean="0"/>
              <a:t>						</a:t>
            </a:r>
            <a:r>
              <a:rPr lang="nl-NL" altLang="nl-NL" dirty="0"/>
              <a:t>						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220686" y="5261958"/>
            <a:ext cx="510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dirty="0" smtClean="0"/>
              <a:t>               	     </a:t>
            </a:r>
            <a:r>
              <a:rPr lang="nl-NL" altLang="nl-NL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www.maverick-law.com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altLang="nl-NL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Volg ons op          @</a:t>
            </a:r>
            <a:r>
              <a:rPr lang="nl-NL" altLang="nl-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MaverickLawyers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nl-NL" altLang="nl-NL" b="1" dirty="0"/>
              <a:t>	</a:t>
            </a:r>
            <a:endParaRPr lang="nl-NL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78" y="5709535"/>
            <a:ext cx="447624" cy="4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BB751-80D0-6247-BA02-60582747485A}" type="slidenum">
              <a:rPr lang="nl-NL" noProof="0" smtClean="0"/>
              <a:pPr/>
              <a:t>21</a:t>
            </a:fld>
            <a:endParaRPr lang="nl-NL" noProof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57" y="5723623"/>
            <a:ext cx="432023" cy="43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690" y="2869746"/>
            <a:ext cx="14573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50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ard Powerpoint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22026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5341</TotalTime>
  <Words>1489</Words>
  <Application>Microsoft Office PowerPoint</Application>
  <PresentationFormat>Diavoorstelling (4:3)</PresentationFormat>
  <Paragraphs>236</Paragraphs>
  <Slides>21</Slides>
  <Notes>16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2" baseType="lpstr">
      <vt:lpstr>Standaard Powerpoint</vt:lpstr>
      <vt:lpstr>Intellectuele eigendom en mededinging</vt:lpstr>
      <vt:lpstr>Agenda</vt:lpstr>
      <vt:lpstr>Verhouding IE en Mededingingsrecht</vt:lpstr>
      <vt:lpstr>Voorbeelden verleden </vt:lpstr>
      <vt:lpstr>Kartelverbod en selectieve distributie </vt:lpstr>
      <vt:lpstr>Coty: achtergrond procedure</vt:lpstr>
      <vt:lpstr>Coty: antwoord HvJ</vt:lpstr>
      <vt:lpstr>Coty: gevolgen praktijk</vt:lpstr>
      <vt:lpstr>Verbod prijsvergelijkingssites? </vt:lpstr>
      <vt:lpstr>Onderzoek licenties en beperkingen </vt:lpstr>
      <vt:lpstr>Videma:  excessieve tarieven</vt:lpstr>
      <vt:lpstr>Funda: machtspositie geen misbruik </vt:lpstr>
      <vt:lpstr>MEO: verboden discriminatie bij nadeel </vt:lpstr>
      <vt:lpstr>Huawei/ZTE: SEP en misbruik  </vt:lpstr>
      <vt:lpstr>Archos/Philips: FRAND licentievoorstel  </vt:lpstr>
      <vt:lpstr>Continental Bakeries: weigering licentie </vt:lpstr>
      <vt:lpstr>CZAV: strijd verticale prijsbinding  </vt:lpstr>
      <vt:lpstr>Franchise: strijd verticale prijsbinding  </vt:lpstr>
      <vt:lpstr>Nieuwe Geoblocking Verordening </vt:lpstr>
      <vt:lpstr>Prioriteiten ACM 2018 – 2019 </vt:lpstr>
      <vt:lpstr>Vragen?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Presentatietitel</dc:title>
  <dc:creator>paralegal</dc:creator>
  <cp:lastModifiedBy>paralegal | Maverick Advocaten</cp:lastModifiedBy>
  <cp:revision>172</cp:revision>
  <cp:lastPrinted>2018-04-17T09:41:56Z</cp:lastPrinted>
  <dcterms:created xsi:type="dcterms:W3CDTF">2015-03-18T10:27:49Z</dcterms:created>
  <dcterms:modified xsi:type="dcterms:W3CDTF">2018-07-10T15:04:00Z</dcterms:modified>
</cp:coreProperties>
</file>